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307" r:id="rId4"/>
    <p:sldId id="308" r:id="rId5"/>
    <p:sldId id="303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/>
    <p:restoredTop sz="50000"/>
  </p:normalViewPr>
  <p:slideViewPr>
    <p:cSldViewPr snapToGrid="0" snapToObjects="1">
      <p:cViewPr varScale="1">
        <p:scale>
          <a:sx n="73" d="100"/>
          <a:sy n="73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2CE9-EC69-8E40-84BD-C85DB6B6A792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A61C-8430-AB41-8D55-81D2CADD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2000" y="1471270"/>
            <a:ext cx="7955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T Std 85 Heavy" charset="0"/>
                <a:ea typeface="Helvetica Neue LT Std 85 Heavy" charset="0"/>
                <a:cs typeface="Helvetica Neue LT Std 85 Heavy" charset="0"/>
              </a:rPr>
              <a:t>Promoción</a:t>
            </a:r>
          </a:p>
          <a:p>
            <a:pPr algn="r"/>
            <a:r>
              <a:rPr lang="es-E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T Std 85 Heavy" charset="0"/>
                <a:ea typeface="Helvetica Neue LT Std 85 Heavy" charset="0"/>
                <a:cs typeface="Helvetica Neue LT Std 85 Heavy" charset="0"/>
              </a:rPr>
              <a:t>Sistema de Apertura Rápida de Empresas </a:t>
            </a:r>
            <a:r>
              <a:rPr lang="es-E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T Std 85 Heavy" charset="0"/>
                <a:ea typeface="Helvetica Neue LT Std 85 Heavy" charset="0"/>
                <a:cs typeface="Helvetica Neue LT Std 85 Heavy" charset="0"/>
              </a:rPr>
              <a:t>SARE</a:t>
            </a: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 LT Std 85 Heavy" charset="0"/>
              <a:ea typeface="Helvetica Neue LT Std 85 Heavy" charset="0"/>
              <a:cs typeface="Helvetica Neue LT Std 85 Heavy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2000" y="4488195"/>
            <a:ext cx="795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rPr>
              <a:t>Subdirección de Vinculación Municipal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Helvetica Neue LT Std 45 Light" charset="0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6" name="CuadroTexto 6"/>
          <p:cNvSpPr txBox="1"/>
          <p:nvPr/>
        </p:nvSpPr>
        <p:spPr>
          <a:xfrm>
            <a:off x="4847573" y="6331609"/>
            <a:ext cx="407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  <a:latin typeface="Helvetica" pitchFamily="34" charset="0"/>
                <a:ea typeface="Helvetica Neue LT Std 45 Light" charset="0"/>
                <a:cs typeface="Helvetica Neue LT Std 45 Light" charset="0"/>
              </a:rPr>
              <a:t>Comisión Estatal de Mejora Regulatoria</a:t>
            </a:r>
            <a:endParaRPr lang="es-ES" sz="1600" dirty="0">
              <a:solidFill>
                <a:schemeClr val="bg1"/>
              </a:solidFill>
              <a:latin typeface="Helvetica" pitchFamily="34" charset="0"/>
              <a:ea typeface="Helvetica Neue LT Std 45 Light" charset="0"/>
              <a:cs typeface="Helvetica Neue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6" y="0"/>
            <a:ext cx="9267825" cy="6858000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4847572" y="6481799"/>
            <a:ext cx="407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  <a:latin typeface="Helvetica" pitchFamily="34" charset="0"/>
                <a:ea typeface="Helvetica Neue LT Std 45 Light" charset="0"/>
                <a:cs typeface="Helvetica Neue LT Std 45 Light" charset="0"/>
              </a:rPr>
              <a:t>Comisión Estatal de Mejora Regulatoria</a:t>
            </a:r>
            <a:endParaRPr lang="es-ES" sz="1600" dirty="0">
              <a:solidFill>
                <a:schemeClr val="bg1"/>
              </a:solidFill>
              <a:latin typeface="Helvetica" pitchFamily="34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10" name="2 Imagen" descr="ESTADODEMEXIC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" y="287104"/>
            <a:ext cx="142748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3" y="317232"/>
            <a:ext cx="2340610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23823" y="1269980"/>
            <a:ext cx="854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 smtClean="0">
                <a:solidFill>
                  <a:prstClr val="black"/>
                </a:solidFill>
                <a:latin typeface="Helvetica" pitchFamily="34" charset="0"/>
                <a:cs typeface="Calibri" pitchFamily="34" charset="0"/>
              </a:rPr>
              <a:t>Objetivo del SARE</a:t>
            </a:r>
            <a:endParaRPr lang="es-MX" sz="2400" b="1" kern="0" dirty="0">
              <a:solidFill>
                <a:prstClr val="black"/>
              </a:solidFill>
              <a:latin typeface="Helvetica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1930896"/>
            <a:ext cx="89185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El objetivo del </a:t>
            </a:r>
            <a:r>
              <a:rPr lang="es-MX" sz="2400" dirty="0" smtClean="0"/>
              <a:t>Sistema de Apertura Rápida de Empresas </a:t>
            </a:r>
            <a:r>
              <a:rPr lang="es-MX" sz="2400" dirty="0"/>
              <a:t>es el de </a:t>
            </a:r>
            <a:r>
              <a:rPr lang="es-MX" sz="2400" dirty="0" smtClean="0"/>
              <a:t>establecer </a:t>
            </a:r>
            <a:r>
              <a:rPr lang="es-MX" sz="2400" dirty="0"/>
              <a:t>procedimientos específicos  de  operación del SARE que permita el efectivo y ágil otorgamiento de licencias para la  apertura de micro, pequeñas y/o medianas empresas de </a:t>
            </a:r>
            <a:r>
              <a:rPr lang="es-MX" sz="2400" u="sng" dirty="0"/>
              <a:t>bajo riesgo </a:t>
            </a:r>
            <a:r>
              <a:rPr lang="es-MX" sz="2400" dirty="0"/>
              <a:t>en un tiempo  máximo de 72 horas (tres días hábiles), en una ventanilla y en máximo 2 visitas a la misma sustentado en el marco regulatorio vigente.</a:t>
            </a:r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13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6" y="0"/>
            <a:ext cx="9267825" cy="6858000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4847572" y="6481799"/>
            <a:ext cx="407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  <a:latin typeface="Helvetica" pitchFamily="34" charset="0"/>
                <a:ea typeface="Helvetica Neue LT Std 45 Light" charset="0"/>
                <a:cs typeface="Helvetica Neue LT Std 45 Light" charset="0"/>
              </a:rPr>
              <a:t>Comisión Estatal de Mejora Regulatoria</a:t>
            </a:r>
            <a:endParaRPr lang="es-ES" sz="1600" dirty="0">
              <a:solidFill>
                <a:schemeClr val="bg1"/>
              </a:solidFill>
              <a:latin typeface="Helvetica" pitchFamily="34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10" name="2 Imagen" descr="ESTADODEMEXIC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" y="287104"/>
            <a:ext cx="142748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3" y="317232"/>
            <a:ext cx="2340610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23823" y="1269980"/>
            <a:ext cx="854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 smtClean="0">
                <a:solidFill>
                  <a:prstClr val="black"/>
                </a:solidFill>
                <a:latin typeface="Helvetica" pitchFamily="34" charset="0"/>
                <a:cs typeface="Calibri" pitchFamily="34" charset="0"/>
              </a:rPr>
              <a:t>Quieres aperturar un negocio en el municipio</a:t>
            </a:r>
            <a:endParaRPr lang="es-MX" sz="2400" b="1" kern="0" dirty="0">
              <a:solidFill>
                <a:prstClr val="black"/>
              </a:solidFill>
              <a:latin typeface="Helvetica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1930896"/>
            <a:ext cx="8918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El Ayuntamiento de ___________ tiene implementado el Sistema de Apertura Rápida de Empresas SARE para el otorgamiento </a:t>
            </a:r>
            <a:r>
              <a:rPr lang="es-MX" sz="2400" dirty="0"/>
              <a:t>de licencias para la  apertura de micro, pequeñas y/o medianas empresas de </a:t>
            </a:r>
            <a:r>
              <a:rPr lang="es-MX" sz="2400" u="sng" dirty="0"/>
              <a:t>bajo riesgo </a:t>
            </a:r>
            <a:r>
              <a:rPr lang="es-MX" sz="2400" dirty="0"/>
              <a:t>en un tiempo  máximo de 72 horas (tres días hábiles), en una ventanilla y en máximo 2 visitas a la misma sustentado en el marco regulatorio vigente.</a:t>
            </a:r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6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6" y="0"/>
            <a:ext cx="9267825" cy="6858000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4847572" y="6481799"/>
            <a:ext cx="407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  <a:latin typeface="Helvetica" pitchFamily="34" charset="0"/>
                <a:ea typeface="Helvetica Neue LT Std 45 Light" charset="0"/>
                <a:cs typeface="Helvetica Neue LT Std 45 Light" charset="0"/>
              </a:rPr>
              <a:t>Comisión Estatal de Mejora Regulatoria</a:t>
            </a:r>
            <a:endParaRPr lang="es-ES" sz="1600" dirty="0">
              <a:solidFill>
                <a:schemeClr val="bg1"/>
              </a:solidFill>
              <a:latin typeface="Helvetica" pitchFamily="34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10" name="2 Imagen" descr="ESTADODEMEXIC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" y="287104"/>
            <a:ext cx="142748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3" y="317232"/>
            <a:ext cx="2340610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87302" y="1122104"/>
            <a:ext cx="8543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 smtClean="0">
                <a:solidFill>
                  <a:prstClr val="black"/>
                </a:solidFill>
                <a:latin typeface="Helvetica" pitchFamily="34" charset="0"/>
                <a:cs typeface="Calibri" pitchFamily="34" charset="0"/>
              </a:rPr>
              <a:t>Requisitos para la apertura de un negocio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 smtClean="0">
                <a:solidFill>
                  <a:prstClr val="black"/>
                </a:solidFill>
                <a:latin typeface="Helvetica" pitchFamily="34" charset="0"/>
                <a:cs typeface="Calibri" pitchFamily="34" charset="0"/>
              </a:rPr>
              <a:t>Giros de Bajo Riesgo</a:t>
            </a:r>
            <a:endParaRPr lang="es-MX" sz="2400" b="1" kern="0" dirty="0">
              <a:solidFill>
                <a:prstClr val="black"/>
              </a:solidFill>
              <a:latin typeface="Helvetica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1930896"/>
            <a:ext cx="891853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Es muy fácil y rápido consulta el Catálogo de Giros de Bajo Riesgo del Municipio publicado en la página web……………</a:t>
            </a:r>
          </a:p>
          <a:p>
            <a:pPr algn="just"/>
            <a:r>
              <a:rPr lang="es-MX" sz="2000" dirty="0" smtClean="0"/>
              <a:t>Si el giro que deseás aperturar se encuentra en dicho Catálogo, reúne los siguientes Requisitos:</a:t>
            </a:r>
          </a:p>
          <a:p>
            <a:pPr algn="just"/>
            <a:r>
              <a:rPr lang="es-MX" sz="2000" dirty="0" smtClean="0"/>
              <a:t>Llenado del Formato Único de Apertura, lo puedes descargar en la página web en el siguiente dirección…………….. </a:t>
            </a:r>
          </a:p>
          <a:p>
            <a:pPr algn="just"/>
            <a:r>
              <a:rPr lang="es-MX" sz="2000" dirty="0" smtClean="0"/>
              <a:t>Identificación Oficial Vigente</a:t>
            </a:r>
          </a:p>
          <a:p>
            <a:pPr algn="just"/>
            <a:r>
              <a:rPr lang="es-MX" sz="2000" dirty="0" smtClean="0"/>
              <a:t>Firma de la Carta Compromiso ante Protección Civil</a:t>
            </a:r>
          </a:p>
          <a:p>
            <a:pPr algn="just"/>
            <a:r>
              <a:rPr lang="es-MX" sz="2000" dirty="0" smtClean="0"/>
              <a:t>Si eres Persona Jurídico Colectiva agrega lo siguiente</a:t>
            </a:r>
          </a:p>
          <a:p>
            <a:pPr algn="just"/>
            <a:r>
              <a:rPr lang="es-MX" sz="2000" dirty="0" smtClean="0"/>
              <a:t>Acta Constitutiva</a:t>
            </a:r>
          </a:p>
          <a:p>
            <a:pPr algn="just"/>
            <a:r>
              <a:rPr lang="es-MX" sz="2000" dirty="0" smtClean="0"/>
              <a:t>Poder del Representante Legal</a:t>
            </a:r>
          </a:p>
          <a:p>
            <a:pPr algn="just"/>
            <a:r>
              <a:rPr lang="es-MX" sz="2000" dirty="0"/>
              <a:t>Identificación Oficial </a:t>
            </a:r>
            <a:r>
              <a:rPr lang="es-MX" sz="2000" dirty="0" smtClean="0"/>
              <a:t>Vigente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1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6" y="0"/>
            <a:ext cx="9267825" cy="6858000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4847572" y="6481799"/>
            <a:ext cx="407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  <a:latin typeface="Helvetica" pitchFamily="34" charset="0"/>
                <a:ea typeface="Helvetica Neue LT Std 45 Light" charset="0"/>
                <a:cs typeface="Helvetica Neue LT Std 45 Light" charset="0"/>
              </a:rPr>
              <a:t>Comisión Estatal de Mejora Regulatoria</a:t>
            </a:r>
            <a:endParaRPr lang="es-ES" sz="1600" dirty="0">
              <a:solidFill>
                <a:schemeClr val="bg1"/>
              </a:solidFill>
              <a:latin typeface="Helvetica" pitchFamily="34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10" name="2 Imagen" descr="ESTADODEMEXIC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" y="287104"/>
            <a:ext cx="142748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3" y="317232"/>
            <a:ext cx="2340610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87302" y="1079480"/>
            <a:ext cx="8543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smtClean="0">
                <a:solidFill>
                  <a:prstClr val="black"/>
                </a:solidFill>
                <a:latin typeface="Helvetica" pitchFamily="34" charset="0"/>
                <a:cs typeface="Calibri" pitchFamily="34" charset="0"/>
              </a:rPr>
              <a:t>Donde lo realizó </a:t>
            </a:r>
            <a:endParaRPr lang="es-MX" b="1" kern="0" dirty="0">
              <a:solidFill>
                <a:prstClr val="black"/>
              </a:solidFill>
              <a:latin typeface="Helvetica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1721502"/>
            <a:ext cx="8918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Con todos los requisitos presentate en la Ventanilla SARE que se ubica en el siguiente domicilio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_____________________________________</a:t>
            </a:r>
          </a:p>
          <a:p>
            <a:pPr algn="just"/>
            <a:endParaRPr lang="es-MX" dirty="0"/>
          </a:p>
          <a:p>
            <a:r>
              <a:rPr lang="es-MX" dirty="0" smtClean="0"/>
              <a:t>En dicha ventanilla al entregar tus documentos y después de cotejarlos, te van a entregar un talón con folio y en 72 horas regresás a recoger tu Licencia de Funcionamiento, para Giros de Bajo Riesgo.</a:t>
            </a:r>
          </a:p>
          <a:p>
            <a:endParaRPr lang="es-MX" dirty="0"/>
          </a:p>
          <a:p>
            <a:r>
              <a:rPr lang="es-MX" dirty="0" smtClean="0"/>
              <a:t>En el Estado de México</a:t>
            </a:r>
          </a:p>
          <a:p>
            <a:endParaRPr lang="es-MX" dirty="0"/>
          </a:p>
          <a:p>
            <a:pPr algn="ctr"/>
            <a:r>
              <a:rPr lang="es-MX" dirty="0" smtClean="0"/>
              <a:t>DECISIONES FIRMES, RESULTADOS FUERTES!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345</Words>
  <Application>Microsoft Office PowerPoint</Application>
  <PresentationFormat>Presentación en pantalla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Helvetica Neue LT Std 45 Light</vt:lpstr>
      <vt:lpstr>Helvetica Neue LT Std 85 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ANA BEATRIZ</cp:lastModifiedBy>
  <cp:revision>75</cp:revision>
  <dcterms:created xsi:type="dcterms:W3CDTF">2018-01-08T23:42:13Z</dcterms:created>
  <dcterms:modified xsi:type="dcterms:W3CDTF">2023-01-10T15:29:36Z</dcterms:modified>
</cp:coreProperties>
</file>